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64" r:id="rId2"/>
    <p:sldId id="265" r:id="rId3"/>
    <p:sldId id="348" r:id="rId4"/>
    <p:sldId id="350" r:id="rId5"/>
    <p:sldId id="352" r:id="rId6"/>
    <p:sldId id="353" r:id="rId7"/>
    <p:sldId id="356" r:id="rId8"/>
    <p:sldId id="360" r:id="rId9"/>
    <p:sldId id="364" r:id="rId10"/>
    <p:sldId id="351" r:id="rId11"/>
    <p:sldId id="343" r:id="rId12"/>
    <p:sldId id="368" r:id="rId13"/>
    <p:sldId id="369" r:id="rId14"/>
    <p:sldId id="370" r:id="rId15"/>
    <p:sldId id="371" r:id="rId16"/>
    <p:sldId id="372" r:id="rId17"/>
    <p:sldId id="331" r:id="rId18"/>
    <p:sldId id="332" r:id="rId19"/>
    <p:sldId id="326" r:id="rId20"/>
    <p:sldId id="32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6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9605A-2C10-4E1A-871A-2D9218978570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67887-92E4-4506-AD4D-9BE800922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13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0428-820A-4D25-9737-BE7C4478B96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24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AFEB20-12F4-4345-8559-F840B161EAB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0319B7-7C4D-4067-A089-6EDF11C63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FEB20-12F4-4345-8559-F840B161EAB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319B7-7C4D-4067-A089-6EDF11C63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FEB20-12F4-4345-8559-F840B161EAB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319B7-7C4D-4067-A089-6EDF11C63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FEB20-12F4-4345-8559-F840B161EAB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319B7-7C4D-4067-A089-6EDF11C635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FEB20-12F4-4345-8559-F840B161EAB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319B7-7C4D-4067-A089-6EDF11C635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FEB20-12F4-4345-8559-F840B161EAB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319B7-7C4D-4067-A089-6EDF11C635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FEB20-12F4-4345-8559-F840B161EAB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319B7-7C4D-4067-A089-6EDF11C63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FEB20-12F4-4345-8559-F840B161EAB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319B7-7C4D-4067-A089-6EDF11C635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FEB20-12F4-4345-8559-F840B161EAB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319B7-7C4D-4067-A089-6EDF11C63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6AFEB20-12F4-4345-8559-F840B161EAB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0319B7-7C4D-4067-A089-6EDF11C63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AFEB20-12F4-4345-8559-F840B161EAB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0319B7-7C4D-4067-A089-6EDF11C635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AFEB20-12F4-4345-8559-F840B161EAB1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0319B7-7C4D-4067-A089-6EDF11C63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984430" y="90101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984431" y="90101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487995" y="1471200"/>
            <a:ext cx="9144000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ОТЧЕТ О НАУЧНО-ИССЛЕДОВАТЕЛЬСКОЙ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РАБОТЕ ИНСТИТУТА ЗАРУБЕЖНОЙ ФИЛОЛОГИИ И РЕГИОНОВЕДЕНИЯ СВФУ ЗА 20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1775521" y="2708920"/>
            <a:ext cx="8639175" cy="1588"/>
          </a:xfrm>
          <a:prstGeom prst="line">
            <a:avLst/>
          </a:prstGeom>
          <a:noFill/>
          <a:ln w="25560">
            <a:solidFill>
              <a:srgbClr val="0070A8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" name="Picture 2" descr="http://s-vfu.ru/upload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28" y="548681"/>
            <a:ext cx="1224136" cy="966423"/>
          </a:xfrm>
          <a:prstGeom prst="rect">
            <a:avLst/>
          </a:prstGeom>
          <a:noFill/>
        </p:spPr>
      </p:pic>
      <p:pic>
        <p:nvPicPr>
          <p:cNvPr id="4098" name="Picture 2" descr="https://www.s-vfu.ru/upload/iblock/6ec/6ece7cb2d2698269d2a62ad8169dd33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95" y="2885784"/>
            <a:ext cx="3779999" cy="37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7857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33338"/>
            <a:ext cx="121253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6973" y="1079522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2 грантов РФФИ (грант РФФИ ЭИСИ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Хохолова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И.С., грант РФФИ Основной конкурс,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рук.Руфова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Е.С.)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Публикация 44 статей в научных журналах, индексируемых в базах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 of Science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Scopus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том числе 4 статей в журналах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Q1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Q2)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Регистрация объектов интеллектуальной собственности – 17.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82487" y="591470"/>
            <a:ext cx="10972800" cy="61338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достижения в 20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7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12315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58675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66675"/>
            <a:ext cx="11572875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19063"/>
            <a:ext cx="1191577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71463"/>
            <a:ext cx="115062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92994160"/>
              </p:ext>
            </p:extLst>
          </p:nvPr>
        </p:nvGraphicFramePr>
        <p:xfrm>
          <a:off x="515008" y="647636"/>
          <a:ext cx="9811372" cy="57422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93291"/>
                <a:gridCol w="683563"/>
                <a:gridCol w="1271752"/>
                <a:gridCol w="1226924"/>
                <a:gridCol w="662830"/>
                <a:gridCol w="33834"/>
                <a:gridCol w="924715"/>
                <a:gridCol w="903890"/>
                <a:gridCol w="851338"/>
                <a:gridCol w="1045907"/>
                <a:gridCol w="1513328"/>
              </a:tblGrid>
              <a:tr h="991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Остепененность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 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653" marR="12653" marT="949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2018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30 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марта 2018</a:t>
                      </a:r>
                      <a:endParaRPr lang="en-US" sz="14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2019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2019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 2020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Факт 2020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</a:tr>
              <a:tr h="744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Кафедра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НПР на конец 2019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Доктор/кандидат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653" marR="12653" marT="94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</a:tr>
              <a:tr h="199287">
                <a:tc>
                  <a:txBody>
                    <a:bodyPr/>
                    <a:lstStyle/>
                    <a:p>
                      <a:pPr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653" marR="12653" marT="94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</a:tr>
              <a:tr h="219026">
                <a:tc>
                  <a:txBody>
                    <a:bodyPr/>
                    <a:lstStyle/>
                    <a:p>
                      <a:pPr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КАФ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18,55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217" marR="4217" marT="63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0/9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653" marR="12653" marT="949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noFill/>
                  </a:tcPr>
                </a:tc>
              </a:tr>
              <a:tr h="419705">
                <a:tc>
                  <a:txBody>
                    <a:bodyPr/>
                    <a:lstStyle/>
                    <a:p>
                      <a:pPr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КВЯиС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16,75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 </a:t>
                      </a:r>
                      <a:r>
                        <a:rPr lang="ru-RU" sz="1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п-и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+0,9 пр.н.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1проф-иссл/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проф-наст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653" marR="12653" marT="94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</a:tr>
              <a:tr h="419705">
                <a:tc>
                  <a:txBody>
                    <a:bodyPr/>
                    <a:lstStyle/>
                    <a:p>
                      <a:pPr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КП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8,75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653" marR="12653" marT="94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</a:tr>
              <a:tr h="419705">
                <a:tc>
                  <a:txBody>
                    <a:bodyPr/>
                    <a:lstStyle/>
                    <a:p>
                      <a:pPr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КФФ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6,5  </a:t>
                      </a:r>
                    </a:p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+0,8 </a:t>
                      </a:r>
                      <a:r>
                        <a:rPr lang="ru-RU" sz="1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д-и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/5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1-доц.иссл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653" marR="12653" marT="94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+2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</a:tr>
              <a:tr h="419705">
                <a:tc>
                  <a:txBody>
                    <a:bodyPr/>
                    <a:lstStyle/>
                    <a:p>
                      <a:pPr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КНФ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653" marR="12653" marT="94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</a:tr>
              <a:tr h="419705">
                <a:tc>
                  <a:txBody>
                    <a:bodyPr/>
                    <a:lstStyle/>
                    <a:p>
                      <a:pPr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КМИ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653" marR="12653" marT="94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</a:tr>
              <a:tr h="547865">
                <a:tc>
                  <a:txBody>
                    <a:bodyPr/>
                    <a:lstStyle/>
                    <a:p>
                      <a:pPr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КИЯ</a:t>
                      </a:r>
                      <a:r>
                        <a:rPr lang="ru-RU" sz="1200" b="1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ГС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r>
                        <a:rPr lang="ru-RU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+0,6 </a:t>
                      </a:r>
                      <a:r>
                        <a:rPr lang="ru-RU" sz="1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д-и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0/15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653" marR="12653" marT="949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+ 1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доц-исс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noFill/>
                  </a:tcPr>
                </a:tc>
              </a:tr>
              <a:tr h="536028">
                <a:tc>
                  <a:txBody>
                    <a:bodyPr/>
                    <a:lstStyle/>
                    <a:p>
                      <a:pPr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КИЯ</a:t>
                      </a:r>
                      <a:r>
                        <a:rPr lang="ru-RU" sz="1200" b="1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</a:t>
                      </a:r>
                      <a:r>
                        <a:rPr lang="ru-RU" sz="1200" b="1" u="non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ТиЕС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0/1</a:t>
                      </a: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653" marR="12653" marT="94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48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7" marR="4217" marT="633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089" y="169534"/>
            <a:ext cx="10972800" cy="49006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Публикационная активность кафедр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ИЗФиР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1734" y="-231251"/>
            <a:ext cx="7629524" cy="785818"/>
          </a:xfrm>
        </p:spPr>
        <p:txBody>
          <a:bodyPr anchor="ctr"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 и факт финансирования НИР на 2019 и 2020 годы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933273"/>
              </p:ext>
            </p:extLst>
          </p:nvPr>
        </p:nvGraphicFramePr>
        <p:xfrm>
          <a:off x="788276" y="307994"/>
          <a:ext cx="9774621" cy="625701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50118"/>
                <a:gridCol w="852719"/>
                <a:gridCol w="1246280"/>
                <a:gridCol w="1600952"/>
                <a:gridCol w="1008993"/>
                <a:gridCol w="1606794"/>
                <a:gridCol w="2008765"/>
              </a:tblGrid>
              <a:tr h="795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КАФЕДРЫ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="1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штатов/</a:t>
                      </a:r>
                    </a:p>
                    <a:p>
                      <a:pPr algn="ctr" fontAlgn="b"/>
                      <a:r>
                        <a:rPr lang="ru-RU" sz="1200" b="1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 степенью</a:t>
                      </a:r>
                      <a:endParaRPr lang="ru-RU" sz="1200" b="1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финансирования 2019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за 2019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="1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штатов</a:t>
                      </a:r>
                      <a:endParaRPr lang="ru-RU" sz="1200" b="1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финансирования по корректирующему коэффициенту 2020</a:t>
                      </a:r>
                      <a:endParaRPr lang="ru-RU" sz="1200" b="1" u="none" strike="noStrike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привлечение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18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Кафедра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английской филологии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18.50 / 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1 480 000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1.480.000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257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500 (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Дъяконова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Е.С., Иконникова А.Н. 90 000 +112 500), Филиппова С.В. 55 500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1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Кафедра</a:t>
                      </a: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перевода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9.50 /4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760 000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687491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83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Кафедра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немецкой филологии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/2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400 000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359991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21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Кафедра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французской филологии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6.8 /6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включая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,8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доц-ис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600 000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800 000,0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РФФИ-ФДНЧ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598 491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184 210 (доля из гранта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Хохоловой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И.С. 1,5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155 441 (Борисова И.З.)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620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Кафедра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восточных языков и страноведения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14.75    /7  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пр-ис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1 260 000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975 000,0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РФФИ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1.500.000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487 500 (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доля гранта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Руфовой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Е.С. 975 000)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706 984 (Егорова К.Г.)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Кафедра международных исследований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4.0 /3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320 000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262 491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355000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ТиЕС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35.30 /13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2 824 000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2 650000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15750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(доля из проекта Парниковой Г.М.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700)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КИЯ</a:t>
                      </a:r>
                      <a:r>
                        <a:rPr lang="ru-RU" sz="1200" b="1" i="0" u="none" strike="noStrike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ГС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31,20  /13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496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+80 000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350 000,0 +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2 368 000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6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Корякина А.А.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доц.-ис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доц.-иссл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ВСЕГО: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127,75/ /57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27 810 000,0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9  960</a:t>
                      </a:r>
                      <a:r>
                        <a:rPr kumimoji="0" lang="ru-RU" sz="12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000,0</a:t>
                      </a:r>
                      <a:endParaRPr kumimoji="0" lang="ru-RU" sz="1200" b="1" kern="12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807 886, 62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2434" y="6421435"/>
            <a:ext cx="6194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*средства, поступившие на счет СВФУ</a:t>
            </a:r>
          </a:p>
        </p:txBody>
      </p:sp>
    </p:spTree>
    <p:extLst>
      <p:ext uri="{BB962C8B-B14F-4D97-AF65-F5344CB8AC3E}">
        <p14:creationId xmlns="" xmlns:p14="http://schemas.microsoft.com/office/powerpoint/2010/main" val="17582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6973" y="816632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Добиться  планового количества публикаций статей в изданиях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наукометрических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баз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 of Science  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минимальный показатель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статьи);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Начать публикации в журналах с квартилем 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Q2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первую очередь, докторам наук и профессорам.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Активизировать участие ППС в международных и российских конкурсах НТП и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грантов для привлечение финансирования (минимум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 рублей на 1 ППС,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 на 1 профессора). Привлекать студентов в финансируемые НИР (минимальный показатель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vky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 рублей);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международное научное сотрудничество (организация совместных научных мероприятий, совместные научные публикации), инициировать подписание новых договоров;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Усилить контроль над выполнением индивидуальных планов аспирантами и повышением показателей защиты аспирантов в срок. Заслушать отчеты аспирантов и научных руководителей на Ученом Совете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ИЗФиР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Усилить контроль над выполнением эффективных контрактов ППС;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Кафедрам, не выполнившим ключевые показатели в течение двух лет, разработать план повышения НИР на 2021-2025 годы. Заслушать программы  развития НИР данных кафедр на Ученом Совете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ИЗФиР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2021-2022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уч.году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958" y="348678"/>
            <a:ext cx="10972800" cy="33265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GungsuhChe" pitchFamily="49" charset="-127"/>
                <a:cs typeface="Times New Roman" pitchFamily="18" charset="0"/>
              </a:rPr>
              <a:t>Задачи на 2021 год 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GungsuhChe" pitchFamily="49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7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549" y="260649"/>
            <a:ext cx="84558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Корректирующие коэффициенты, вводимые для минимизации финансовых последствий отмены индивидуально установленных соотношений преподавателей и студентов для образовательных организаций, имеющих право самостоятельно устанавливать образовательные стандарты реализации профессиональных образовательных программ высшего образования </a:t>
            </a:r>
            <a:r>
              <a:rPr lang="ru-RU" sz="1400" b="1" dirty="0"/>
              <a:t>на 2016 год </a:t>
            </a:r>
          </a:p>
          <a:p>
            <a:pPr algn="ctr"/>
            <a:r>
              <a:rPr lang="ru-RU" sz="1400" b="1" dirty="0"/>
              <a:t>(Приложение 10 от 06.08.2015 г. №АП-63/18вн)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8446561"/>
              </p:ext>
            </p:extLst>
          </p:nvPr>
        </p:nvGraphicFramePr>
        <p:xfrm>
          <a:off x="1775519" y="2177051"/>
          <a:ext cx="8064897" cy="326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36504"/>
                <a:gridCol w="1656184"/>
                <a:gridCol w="1872209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коэффициент</a:t>
                      </a:r>
                      <a:r>
                        <a:rPr lang="ru-RU" sz="1400" baseline="0" dirty="0" smtClean="0"/>
                        <a:t>а 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Диапазон параметра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Значение коэффициента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56881">
                <a:tc rowSpan="3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Научный потенциал образовательной организации, выраженный в объеме доходов от научных исследований и разработок в расчете на 1 НПР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80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6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80 до 500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6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Более 500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1,35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280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Публикационная активность</a:t>
                      </a:r>
                      <a:r>
                        <a:rPr lang="ru-RU" sz="1400" baseline="0" dirty="0" smtClean="0"/>
                        <a:t> НПР образовательной организации, единиц публикаций в изданиях, индексируемых в реферативно-библиографических базах научного цитирования </a:t>
                      </a:r>
                      <a:r>
                        <a:rPr lang="en-US" sz="1400" baseline="0" dirty="0" smtClean="0"/>
                        <a:t>Web of Science </a:t>
                      </a:r>
                      <a:r>
                        <a:rPr lang="ru-RU" sz="1400" baseline="0" dirty="0" smtClean="0"/>
                        <a:t>и </a:t>
                      </a:r>
                      <a:r>
                        <a:rPr lang="en-US" sz="1400" baseline="0" dirty="0" smtClean="0"/>
                        <a:t>Scopus</a:t>
                      </a:r>
                      <a:r>
                        <a:rPr lang="ru-RU" sz="1400" baseline="0" dirty="0" smtClean="0"/>
                        <a:t>, в расчете на 100 НПР, за год, предшествующей дате определения значений корректирующих коэффициентов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</a:t>
                      </a:r>
                      <a:r>
                        <a:rPr lang="ru-RU" sz="1400" baseline="0" dirty="0" smtClean="0"/>
                        <a:t> 40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 40 до 100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Более 100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1,35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7568" y="116633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1848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18" y="1600200"/>
            <a:ext cx="9351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  <a:cs typeface="Estrangelo Edessa" pitchFamily="66" charset="0"/>
              </a:rPr>
              <a:t>Спасибо за внимание! 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4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6345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0"/>
            <a:ext cx="120205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5"/>
            <a:ext cx="122396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8"/>
            <a:ext cx="1221105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9E4E4B-00EC-4CFC-9CC9-11E091725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503" y="226574"/>
            <a:ext cx="4256689" cy="52251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Выполнение КПЭ ИЗФИР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02983DE5-1090-4D23-8BD4-A757D450E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4339201"/>
              </p:ext>
            </p:extLst>
          </p:nvPr>
        </p:nvGraphicFramePr>
        <p:xfrm>
          <a:off x="698500" y="875212"/>
          <a:ext cx="10541000" cy="563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375">
                  <a:extLst>
                    <a:ext uri="{9D8B030D-6E8A-4147-A177-3AD203B41FA5}">
                      <a16:colId xmlns:a16="http://schemas.microsoft.com/office/drawing/2014/main" xmlns="" val="2813716536"/>
                    </a:ext>
                  </a:extLst>
                </a:gridCol>
                <a:gridCol w="1365952">
                  <a:extLst>
                    <a:ext uri="{9D8B030D-6E8A-4147-A177-3AD203B41FA5}">
                      <a16:colId xmlns:a16="http://schemas.microsoft.com/office/drawing/2014/main" xmlns="" val="906547068"/>
                    </a:ext>
                  </a:extLst>
                </a:gridCol>
                <a:gridCol w="1195332">
                  <a:extLst>
                    <a:ext uri="{9D8B030D-6E8A-4147-A177-3AD203B41FA5}">
                      <a16:colId xmlns:a16="http://schemas.microsoft.com/office/drawing/2014/main" xmlns="" val="3234249079"/>
                    </a:ext>
                  </a:extLst>
                </a:gridCol>
                <a:gridCol w="1703189">
                  <a:extLst>
                    <a:ext uri="{9D8B030D-6E8A-4147-A177-3AD203B41FA5}">
                      <a16:colId xmlns:a16="http://schemas.microsoft.com/office/drawing/2014/main" xmlns="" val="2623062201"/>
                    </a:ext>
                  </a:extLst>
                </a:gridCol>
                <a:gridCol w="1378152">
                  <a:extLst>
                    <a:ext uri="{9D8B030D-6E8A-4147-A177-3AD203B41FA5}">
                      <a16:colId xmlns:a16="http://schemas.microsoft.com/office/drawing/2014/main" xmlns="" val="318213430"/>
                    </a:ext>
                  </a:extLst>
                </a:gridCol>
              </a:tblGrid>
              <a:tr h="61183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Подразделения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Кол-во публикаций в БД </a:t>
                      </a:r>
                      <a:r>
                        <a:rPr lang="en-US" sz="1000" dirty="0" err="1"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r>
                        <a:rPr lang="en-US" sz="1000" dirty="0">
                          <a:latin typeface="Times New Roman" pitchFamily="18" charset="0"/>
                          <a:cs typeface="Times New Roman" pitchFamily="18" charset="0"/>
                        </a:rPr>
                        <a:t>, Scopus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привлеченного финансирования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5959123"/>
                  </a:ext>
                </a:extLst>
              </a:tr>
              <a:tr h="454681"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5970977"/>
                  </a:ext>
                </a:extLst>
              </a:tr>
              <a:tr h="45468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ИЗФИР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(Q1 -2,2; Q2 – 1; Q3 -2; Q4 – 13,6) </a:t>
                      </a:r>
                      <a:endParaRPr lang="ru-RU" sz="1400" dirty="0">
                        <a:highlight>
                          <a:srgbClr val="00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9996,464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3943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9987138"/>
                  </a:ext>
                </a:extLst>
              </a:tr>
              <a:tr h="6118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Кафедра «Английская филология» </a:t>
                      </a:r>
                      <a:r>
                        <a:rPr lang="ru-RU" sz="1400" dirty="0">
                          <a:highlight>
                            <a:srgbClr val="00FFFF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(1 статья – 2019, индекс. 2020) </a:t>
                      </a:r>
                      <a:r>
                        <a:rPr lang="ru-RU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Q1, 2 -  Q3, 5 –Q4)</a:t>
                      </a:r>
                      <a:endParaRPr lang="ru-RU" sz="1400" dirty="0">
                        <a:highlight>
                          <a:srgbClr val="00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517, 5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3294435"/>
                  </a:ext>
                </a:extLst>
              </a:tr>
              <a:tr h="45468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Кафедра «Восточные языки и страноведение»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(4,3 – Q4)</a:t>
                      </a:r>
                      <a:endParaRPr lang="ru-RU" sz="1400" dirty="0">
                        <a:highlight>
                          <a:srgbClr val="00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1 515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7234697"/>
                  </a:ext>
                </a:extLst>
              </a:tr>
              <a:tr h="45468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Кафедра «Французская филология»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(0,</a:t>
                      </a:r>
                      <a:r>
                        <a:rPr lang="ru-RU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 – Q1)</a:t>
                      </a:r>
                      <a:endParaRPr lang="ru-RU" sz="1400" dirty="0">
                        <a:highlight>
                          <a:srgbClr val="00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598,491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7099651"/>
                  </a:ext>
                </a:extLst>
              </a:tr>
              <a:tr h="45468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Кафедра «Немецкая филология»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359,991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5043564"/>
                  </a:ext>
                </a:extLst>
              </a:tr>
              <a:tr h="6118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Кафедра «Перевод» </a:t>
                      </a:r>
                      <a:r>
                        <a:rPr lang="ru-RU" sz="1400" dirty="0">
                          <a:highlight>
                            <a:srgbClr val="00FFFF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(2 статьи – 2019, индекс.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highlight>
                          <a:srgbClr val="00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687,491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55.5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0472829"/>
                  </a:ext>
                </a:extLst>
              </a:tr>
              <a:tr h="45468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Кафедра «Международные исследования»</a:t>
                      </a:r>
                      <a:r>
                        <a:rPr lang="fr-FR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(0,</a:t>
                      </a:r>
                      <a:r>
                        <a:rPr lang="ru-RU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fr-FR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 – Q1)</a:t>
                      </a:r>
                      <a:endParaRPr lang="ru-RU" sz="1400" dirty="0">
                        <a:highlight>
                          <a:srgbClr val="00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262,491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0171042"/>
                  </a:ext>
                </a:extLst>
              </a:tr>
              <a:tr h="45468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Кафедра «КИЯ по ГС»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(1 – Q2, 7,6 – Q4)</a:t>
                      </a:r>
                      <a:endParaRPr lang="ru-RU" sz="1400" dirty="0">
                        <a:highlight>
                          <a:srgbClr val="00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3683268"/>
                  </a:ext>
                </a:extLst>
              </a:tr>
              <a:tr h="61183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Кафедра «КИЯ по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ТиЕС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400" dirty="0">
                          <a:highlight>
                            <a:srgbClr val="00FFFF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(1 статья – 2019, индекс. 2020)</a:t>
                      </a:r>
                      <a:r>
                        <a:rPr lang="en-US" sz="1400" dirty="0">
                          <a:highlight>
                            <a:srgbClr val="00FFFF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highlight>
                            <a:srgbClr val="00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(1-Q4)</a:t>
                      </a:r>
                      <a:endParaRPr lang="ru-RU" sz="1400" dirty="0">
                        <a:highlight>
                          <a:srgbClr val="00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highlight>
                          <a:srgbClr val="FFFF00"/>
                        </a:highligh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5037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50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80963"/>
            <a:ext cx="119919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9197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2">
      <a:dk1>
        <a:sysClr val="windowText" lastClr="000000"/>
      </a:dk1>
      <a:lt1>
        <a:srgbClr val="D5D1D1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1871</TotalTime>
  <Words>994</Words>
  <Application>Microsoft Office PowerPoint</Application>
  <PresentationFormat>Произвольный</PresentationFormat>
  <Paragraphs>321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Выполнение КПЭ ИЗФИР</vt:lpstr>
      <vt:lpstr>Слайд 8</vt:lpstr>
      <vt:lpstr>Слайд 9</vt:lpstr>
      <vt:lpstr>Слайд 10</vt:lpstr>
      <vt:lpstr>                                                                        Основные достижения в 2020 году</vt:lpstr>
      <vt:lpstr>Слайд 12</vt:lpstr>
      <vt:lpstr>Слайд 13</vt:lpstr>
      <vt:lpstr>Слайд 14</vt:lpstr>
      <vt:lpstr>Слайд 15</vt:lpstr>
      <vt:lpstr>Слайд 16</vt:lpstr>
      <vt:lpstr>                                   Публикационная активность кафедр ИЗФиР 2020 </vt:lpstr>
      <vt:lpstr>План и факт финансирования НИР на 2019 и 2020 годы </vt:lpstr>
      <vt:lpstr>                                                                        Задачи на 2021 год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ulk310nouts</dc:creator>
  <cp:lastModifiedBy>Люда</cp:lastModifiedBy>
  <cp:revision>322</cp:revision>
  <dcterms:created xsi:type="dcterms:W3CDTF">2017-04-05T07:56:33Z</dcterms:created>
  <dcterms:modified xsi:type="dcterms:W3CDTF">2021-04-15T02:43:21Z</dcterms:modified>
</cp:coreProperties>
</file>